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538598"/>
            <a:ext cx="11078006" cy="307794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DROWSINESS DETECTOR</a:t>
            </a:r>
          </a:p>
        </p:txBody>
      </p:sp>
      <p:sp>
        <p:nvSpPr>
          <p:cNvPr name="TextBox 5" id="5"/>
          <p:cNvSpPr txBox="true"/>
          <p:nvPr/>
        </p:nvSpPr>
        <p:spPr>
          <a:xfrm rot="0">
            <a:off x="13696947" y="8988899"/>
            <a:ext cx="3562353" cy="405765"/>
          </a:xfrm>
          <a:prstGeom prst="rect">
            <a:avLst/>
          </a:prstGeom>
        </p:spPr>
        <p:txBody>
          <a:bodyPr anchor="t" rtlCol="false" tIns="0" lIns="0" bIns="0" rIns="0">
            <a:spAutoFit/>
          </a:bodyPr>
          <a:lstStyle/>
          <a:p>
            <a:pPr algn="r">
              <a:lnSpc>
                <a:spcPts val="3359"/>
              </a:lnSpc>
            </a:pPr>
          </a:p>
        </p:txBody>
      </p:sp>
      <p:sp>
        <p:nvSpPr>
          <p:cNvPr name="TextBox 6" id="6"/>
          <p:cNvSpPr txBox="true"/>
          <p:nvPr/>
        </p:nvSpPr>
        <p:spPr>
          <a:xfrm rot="0">
            <a:off x="13696947" y="7226713"/>
            <a:ext cx="3562353" cy="476250"/>
          </a:xfrm>
          <a:prstGeom prst="rect">
            <a:avLst/>
          </a:prstGeom>
        </p:spPr>
        <p:txBody>
          <a:bodyPr anchor="t" rtlCol="false" tIns="0" lIns="0" bIns="0" rIns="0">
            <a:spAutoFit/>
          </a:bodyPr>
          <a:lstStyle/>
          <a:p>
            <a:pPr algn="r" marL="0" indent="0" lvl="0">
              <a:lnSpc>
                <a:spcPts val="3899"/>
              </a:lnSpc>
              <a:spcBef>
                <a:spcPct val="0"/>
              </a:spcBef>
            </a:pPr>
            <a:r>
              <a:rPr lang="en-US" sz="2999" spc="260" u="none">
                <a:solidFill>
                  <a:srgbClr val="F8F8F8"/>
                </a:solidFill>
                <a:latin typeface="Be Vietnam Ultra-Bold"/>
              </a:rPr>
              <a:t>PRESENTED BY</a:t>
            </a:r>
          </a:p>
        </p:txBody>
      </p:sp>
      <p:sp>
        <p:nvSpPr>
          <p:cNvPr name="TextBox 7" id="7"/>
          <p:cNvSpPr txBox="true"/>
          <p:nvPr/>
        </p:nvSpPr>
        <p:spPr>
          <a:xfrm rot="0">
            <a:off x="13696947" y="7945946"/>
            <a:ext cx="3562353" cy="438785"/>
          </a:xfrm>
          <a:prstGeom prst="rect">
            <a:avLst/>
          </a:prstGeom>
        </p:spPr>
        <p:txBody>
          <a:bodyPr anchor="t" rtlCol="false" tIns="0" lIns="0" bIns="0" rIns="0">
            <a:spAutoFit/>
          </a:bodyPr>
          <a:lstStyle/>
          <a:p>
            <a:pPr algn="r">
              <a:lnSpc>
                <a:spcPts val="3639"/>
              </a:lnSpc>
            </a:pPr>
            <a:r>
              <a:rPr lang="en-US" sz="2599">
                <a:solidFill>
                  <a:srgbClr val="F8F8F8"/>
                </a:solidFill>
                <a:latin typeface="IBM Plex Sans"/>
              </a:rPr>
              <a:t>Ebishdon G V</a:t>
            </a:r>
          </a:p>
        </p:txBody>
      </p:sp>
      <p:sp>
        <p:nvSpPr>
          <p:cNvPr name="TextBox 8" id="8"/>
          <p:cNvSpPr txBox="true"/>
          <p:nvPr/>
        </p:nvSpPr>
        <p:spPr>
          <a:xfrm rot="0">
            <a:off x="13696947" y="8467422"/>
            <a:ext cx="3562353" cy="438785"/>
          </a:xfrm>
          <a:prstGeom prst="rect">
            <a:avLst/>
          </a:prstGeom>
        </p:spPr>
        <p:txBody>
          <a:bodyPr anchor="t" rtlCol="false" tIns="0" lIns="0" bIns="0" rIns="0">
            <a:spAutoFit/>
          </a:bodyPr>
          <a:lstStyle/>
          <a:p>
            <a:pPr algn="r">
              <a:lnSpc>
                <a:spcPts val="3639"/>
              </a:lnSpc>
            </a:pPr>
            <a:r>
              <a:rPr lang="en-US" sz="2599">
                <a:solidFill>
                  <a:srgbClr val="F8F8F8"/>
                </a:solidFill>
                <a:latin typeface="IBM Plex Sans"/>
              </a:rPr>
              <a:t>Aiswarya S 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aphicFrame>
        <p:nvGraphicFramePr>
          <p:cNvPr name="Table 3" id="3"/>
          <p:cNvGraphicFramePr>
            <a:graphicFrameLocks noGrp="true"/>
          </p:cNvGraphicFramePr>
          <p:nvPr/>
        </p:nvGraphicFramePr>
        <p:xfrm>
          <a:off x="7384145" y="0"/>
          <a:ext cx="10146184" cy="10330687"/>
        </p:xfrm>
        <a:graphic>
          <a:graphicData uri="http://schemas.openxmlformats.org/drawingml/2006/table">
            <a:tbl>
              <a:tblPr/>
              <a:tblGrid>
                <a:gridCol w="1327738"/>
                <a:gridCol w="8818446"/>
              </a:tblGrid>
              <a:tr h="1573075">
                <a:tc>
                  <a:txBody>
                    <a:bodyPr anchor="t" rtlCol="false"/>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Bold"/>
                        </a:rPr>
                        <a:t>Data Quality and Diversity</a:t>
                      </a:r>
                      <a:r>
                        <a:rPr lang="en-US" sz="2099">
                          <a:solidFill>
                            <a:srgbClr val="F8F8F8"/>
                          </a:solidFill>
                          <a:latin typeface="IBM Plex Sans"/>
                        </a:rPr>
                        <a:t>: Obtaining a comprehensive dataset that covers a wide range of individuals, conditions, and drowsiness levels is challenging but essential for training robust models.</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r h="1944893">
                <a:tc>
                  <a:txBody>
                    <a:bodyPr anchor="t" rtlCol="false"/>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Bold"/>
                        </a:rPr>
                        <a:t>Real-time Processing</a:t>
                      </a:r>
                      <a:r>
                        <a:rPr lang="en-US" sz="2099">
                          <a:solidFill>
                            <a:srgbClr val="F8F8F8"/>
                          </a:solidFill>
                          <a:latin typeface="IBM Plex Sans"/>
                        </a:rPr>
                        <a:t>: Achieving real-time drowsiness detection in applications like driver monitoring or critical work environments demands high computational efficiency and low latency, which can be technically demanding.</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r h="1573075">
                <a:tc>
                  <a:txBody>
                    <a:bodyPr anchor="t" rtlCol="false"/>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Bold"/>
                        </a:rPr>
                        <a:t>Generalization Across Individuals:</a:t>
                      </a:r>
                      <a:r>
                        <a:rPr lang="en-US" sz="2099">
                          <a:solidFill>
                            <a:srgbClr val="F8F8F8"/>
                          </a:solidFill>
                          <a:latin typeface="IBM Plex Sans"/>
                        </a:rPr>
                        <a:t> Ensuring that the detection model generalizes effectively to diverse individuals with varying facial features, eye behavior, and expressions can be complex.</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r h="1573075">
                <a:tc>
                  <a:txBody>
                    <a:bodyPr anchor="t" rtlCol="false"/>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a:rPr>
                        <a:t>Fal</a:t>
                      </a:r>
                      <a:r>
                        <a:rPr lang="en-US" sz="2099">
                          <a:solidFill>
                            <a:srgbClr val="F8F8F8"/>
                          </a:solidFill>
                          <a:latin typeface="IBM Plex Sans Bold"/>
                        </a:rPr>
                        <a:t>se Positives and Negatives</a:t>
                      </a:r>
                      <a:r>
                        <a:rPr lang="en-US" sz="2099">
                          <a:solidFill>
                            <a:srgbClr val="F8F8F8"/>
                          </a:solidFill>
                          <a:latin typeface="IBM Plex Sans"/>
                        </a:rPr>
                        <a:t>: Drowsiness detection systems can produce false alarms (false positives) or miss genuine instances of drowsiness (false negatives), affecting their reliability and user trust.</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r h="1721675">
                <a:tc>
                  <a:txBody>
                    <a:bodyPr anchor="t" rtlCol="false"/>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Bold"/>
                        </a:rPr>
                        <a:t>Environmental Factors:</a:t>
                      </a:r>
                      <a:r>
                        <a:rPr lang="en-US" sz="2099">
                          <a:solidFill>
                            <a:srgbClr val="F8F8F8"/>
                          </a:solidFill>
                          <a:latin typeface="IBM Plex Sans"/>
                        </a:rPr>
                        <a:t> Variations in lighting, noise levels, and other environmental conditions can impact the accuracy of drowsiness detection, particularly in uncontrolled settings.</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r h="1944893">
                <a:tc>
                  <a:txBody>
                    <a:bodyPr anchor="t" rtlCol="false"/>
                    <a:lstStyle/>
                    <a:p>
                      <a:pPr algn="ctr">
                        <a:lnSpc>
                          <a:spcPts val="2940"/>
                        </a:lnSpc>
                        <a:defRPr/>
                      </a:pPr>
                      <a:r>
                        <a:rPr lang="en-US" sz="2100">
                          <a:solidFill>
                            <a:srgbClr val="F8F8F8"/>
                          </a:solidFill>
                          <a:latin typeface="IBM Plex Sans Bold"/>
                        </a:rPr>
                        <a:t>6</a:t>
                      </a:r>
                      <a:endParaRPr lang="en-US" sz="1100"/>
                    </a:p>
                  </a:txBody>
                  <a:tcPr marL="190500" marR="190500" marT="190500" marB="190500" anchor="ctr">
                    <a:lnL cmpd="sng" algn="ctr" cap="flat" w="9525">
                      <a:solidFill>
                        <a:srgbClr val="F8F8F8"/>
                      </a:solidFill>
                      <a:prstDash val="solid"/>
                      <a:round/>
                      <a:headEnd type="none" w="med" len="med"/>
                      <a:tailEnd type="none" w="med" len="med"/>
                    </a:lnL>
                    <a:lnR cmpd="sng" algn="ctr" cap="flat" w="0">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c>
                  <a:txBody>
                    <a:bodyPr anchor="t" rtlCol="false"/>
                    <a:lstStyle/>
                    <a:p>
                      <a:pPr algn="l">
                        <a:lnSpc>
                          <a:spcPts val="2939"/>
                        </a:lnSpc>
                        <a:defRPr/>
                      </a:pPr>
                      <a:r>
                        <a:rPr lang="en-US" sz="2099">
                          <a:solidFill>
                            <a:srgbClr val="F8F8F8"/>
                          </a:solidFill>
                          <a:latin typeface="IBM Plex Sans Bold"/>
                        </a:rPr>
                        <a:t>Privacy</a:t>
                      </a:r>
                      <a:r>
                        <a:rPr lang="en-US" sz="2099">
                          <a:solidFill>
                            <a:srgbClr val="F8F8F8"/>
                          </a:solidFill>
                          <a:latin typeface="IBM Plex Sans"/>
                        </a:rPr>
                        <a:t> </a:t>
                      </a:r>
                      <a:r>
                        <a:rPr lang="en-US" sz="2099">
                          <a:solidFill>
                            <a:srgbClr val="F8F8F8"/>
                          </a:solidFill>
                          <a:latin typeface="IBM Plex Sans Bold"/>
                        </a:rPr>
                        <a:t>and Ethical Concerns:</a:t>
                      </a:r>
                      <a:r>
                        <a:rPr lang="en-US" sz="2099">
                          <a:solidFill>
                            <a:srgbClr val="F8F8F8"/>
                          </a:solidFill>
                          <a:latin typeface="IBM Plex Sans"/>
                        </a:rPr>
                        <a:t> Monitoring individuals for drowsiness signs raises privacy and ethical concerns, requiring careful consideration of consent, data privacy, and potential biases in decision-making.</a:t>
                      </a:r>
                      <a:endParaRPr lang="en-US" sz="1100"/>
                    </a:p>
                  </a:txBody>
                  <a:tcPr marL="190500" marR="190500" marT="190500" marB="190500" anchor="ctr">
                    <a:lnL cmpd="sng" algn="ctr" cap="flat" w="0">
                      <a:solidFill>
                        <a:srgbClr val="F8F8F8"/>
                      </a:solidFill>
                      <a:prstDash val="solid"/>
                      <a:round/>
                      <a:headEnd type="none" w="med" len="med"/>
                      <a:tailEnd type="none" w="med" len="med"/>
                    </a:lnL>
                    <a:lnR cmpd="sng" algn="ctr" cap="flat" w="9525">
                      <a:solidFill>
                        <a:srgbClr val="F8F8F8"/>
                      </a:solidFill>
                      <a:prstDash val="solid"/>
                      <a:round/>
                      <a:headEnd type="none" w="med" len="med"/>
                      <a:tailEnd type="none" w="med" len="med"/>
                    </a:lnR>
                    <a:lnT cmpd="sng" algn="ctr" cap="flat" w="9525">
                      <a:solidFill>
                        <a:srgbClr val="F8F8F8"/>
                      </a:solidFill>
                      <a:prstDash val="solid"/>
                      <a:round/>
                      <a:headEnd type="none" w="med" len="med"/>
                      <a:tailEnd type="none" w="med" len="med"/>
                    </a:lnT>
                    <a:lnB cmpd="sng" algn="ctr" cap="flat" w="9525">
                      <a:solidFill>
                        <a:srgbClr val="F8F8F8"/>
                      </a:solidFill>
                      <a:prstDash val="solid"/>
                      <a:round/>
                      <a:headEnd type="none" w="med" len="med"/>
                      <a:tailEnd type="none" w="med" len="med"/>
                    </a:lnB>
                  </a:tcPr>
                </a:tc>
              </a:tr>
            </a:tbl>
          </a:graphicData>
        </a:graphic>
      </p:graphicFrame>
      <p:sp>
        <p:nvSpPr>
          <p:cNvPr name="TextBox 4" id="4"/>
          <p:cNvSpPr txBox="true"/>
          <p:nvPr/>
        </p:nvSpPr>
        <p:spPr>
          <a:xfrm rot="0">
            <a:off x="613064" y="3605064"/>
            <a:ext cx="6103466" cy="2524125"/>
          </a:xfrm>
          <a:prstGeom prst="rect">
            <a:avLst/>
          </a:prstGeom>
        </p:spPr>
        <p:txBody>
          <a:bodyPr anchor="t" rtlCol="false" tIns="0" lIns="0" bIns="0" rIns="0">
            <a:spAutoFit/>
          </a:bodyPr>
          <a:lstStyle/>
          <a:p>
            <a:pPr algn="ctr">
              <a:lnSpc>
                <a:spcPts val="6600"/>
              </a:lnSpc>
            </a:pPr>
            <a:r>
              <a:rPr lang="en-US" sz="5500">
                <a:solidFill>
                  <a:srgbClr val="F8F8F8"/>
                </a:solidFill>
                <a:latin typeface="Be Vietnam Ultra-Bold"/>
              </a:rPr>
              <a:t>C H A L L E N G E S  </a:t>
            </a:r>
          </a:p>
          <a:p>
            <a:pPr algn="ctr">
              <a:lnSpc>
                <a:spcPts val="6600"/>
              </a:lnSpc>
            </a:pPr>
            <a:r>
              <a:rPr lang="en-US" sz="5500">
                <a:solidFill>
                  <a:srgbClr val="F8F8F8"/>
                </a:solidFill>
                <a:latin typeface="Be Vietnam Ultra-Bold"/>
              </a:rPr>
              <a:t>A N D</a:t>
            </a:r>
          </a:p>
          <a:p>
            <a:pPr algn="ctr">
              <a:lnSpc>
                <a:spcPts val="6600"/>
              </a:lnSpc>
            </a:pPr>
            <a:r>
              <a:rPr lang="en-US" sz="5500">
                <a:solidFill>
                  <a:srgbClr val="F8F8F8"/>
                </a:solidFill>
                <a:latin typeface="Be Vietnam Ultra-Bold"/>
              </a:rPr>
              <a:t>L I M I T A T I O N 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4055" y="4543425"/>
            <a:ext cx="7812715"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C O N C L U S I O N</a:t>
            </a:r>
          </a:p>
        </p:txBody>
      </p:sp>
      <p:sp>
        <p:nvSpPr>
          <p:cNvPr name="TextBox 4" id="4"/>
          <p:cNvSpPr txBox="true"/>
          <p:nvPr/>
        </p:nvSpPr>
        <p:spPr>
          <a:xfrm rot="0">
            <a:off x="8838220" y="1947079"/>
            <a:ext cx="8729506" cy="6920230"/>
          </a:xfrm>
          <a:prstGeom prst="rect">
            <a:avLst/>
          </a:prstGeom>
        </p:spPr>
        <p:txBody>
          <a:bodyPr anchor="t" rtlCol="false" tIns="0" lIns="0" bIns="0" rIns="0">
            <a:spAutoFit/>
          </a:bodyPr>
          <a:lstStyle/>
          <a:p>
            <a:pPr algn="ctr">
              <a:lnSpc>
                <a:spcPts val="3919"/>
              </a:lnSpc>
              <a:spcBef>
                <a:spcPct val="0"/>
              </a:spcBef>
            </a:pPr>
            <a:r>
              <a:rPr lang="en-US" sz="2799">
                <a:solidFill>
                  <a:srgbClr val="F8F8F8"/>
                </a:solidFill>
                <a:latin typeface="IBM Plex Sans"/>
              </a:rPr>
              <a:t> Drowsiness detection using machine learning and deep learning technologies is of paramount importance, holding the potential to save lives and prevent accidents in various critical settings. While it offers significant promise, it also presents challenges, including data diversity, real-time processing, and ethical considerations, that must be addressed for responsible and effective implementation. Recognizing the vital role of drowsiness detection in enhancing safety and well-being, it is imperative that we continue to advance this technology while remaining vigilant about its limitations, striving for a future where it contributes to a safer and more secure society.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493922" y="3229458"/>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97098" y="3332633"/>
            <a:ext cx="798234" cy="7982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1</a:t>
              </a:r>
            </a:p>
          </p:txBody>
        </p:sp>
      </p:grpSp>
      <p:sp>
        <p:nvSpPr>
          <p:cNvPr name="Freeform 6" id="6"/>
          <p:cNvSpPr/>
          <p:nvPr/>
        </p:nvSpPr>
        <p:spPr>
          <a:xfrm flipH="false" flipV="false" rot="0">
            <a:off x="6493922" y="4794727"/>
            <a:ext cx="1004586" cy="1004586"/>
          </a:xfrm>
          <a:custGeom>
            <a:avLst/>
            <a:gdLst/>
            <a:ahLst/>
            <a:cxnLst/>
            <a:rect r="r" b="b" t="t" l="l"/>
            <a:pathLst>
              <a:path h="1004586" w="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6597098" y="4897902"/>
            <a:ext cx="798234" cy="7982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2</a:t>
              </a:r>
            </a:p>
          </p:txBody>
        </p:sp>
      </p:grpSp>
      <p:sp>
        <p:nvSpPr>
          <p:cNvPr name="Freeform 10" id="10"/>
          <p:cNvSpPr/>
          <p:nvPr/>
        </p:nvSpPr>
        <p:spPr>
          <a:xfrm flipH="false" flipV="false" rot="0">
            <a:off x="6493922" y="6359995"/>
            <a:ext cx="1004586" cy="1004586"/>
          </a:xfrm>
          <a:custGeom>
            <a:avLst/>
            <a:gdLst/>
            <a:ahLst/>
            <a:cxnLst/>
            <a:rect r="r" b="b" t="t" l="l"/>
            <a:pathLst>
              <a:path h="1004586" w="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6597098" y="6463171"/>
            <a:ext cx="798234" cy="7982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3</a:t>
              </a:r>
            </a:p>
          </p:txBody>
        </p:sp>
      </p:grpSp>
      <p:sp>
        <p:nvSpPr>
          <p:cNvPr name="Freeform 14" id="14"/>
          <p:cNvSpPr/>
          <p:nvPr/>
        </p:nvSpPr>
        <p:spPr>
          <a:xfrm flipH="false" flipV="false" rot="0">
            <a:off x="12148074" y="3229458"/>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2251249" y="3332633"/>
            <a:ext cx="798234" cy="7982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4</a:t>
              </a:r>
            </a:p>
          </p:txBody>
        </p:sp>
      </p:grpSp>
      <p:sp>
        <p:nvSpPr>
          <p:cNvPr name="Freeform 18" id="18"/>
          <p:cNvSpPr/>
          <p:nvPr/>
        </p:nvSpPr>
        <p:spPr>
          <a:xfrm flipH="false" flipV="false" rot="0">
            <a:off x="12148074" y="4794727"/>
            <a:ext cx="1004586" cy="1004586"/>
          </a:xfrm>
          <a:custGeom>
            <a:avLst/>
            <a:gdLst/>
            <a:ahLst/>
            <a:cxnLst/>
            <a:rect r="r" b="b" t="t" l="l"/>
            <a:pathLst>
              <a:path h="1004586" w="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2251249" y="4897902"/>
            <a:ext cx="798234" cy="7982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5</a:t>
              </a:r>
            </a:p>
          </p:txBody>
        </p:sp>
      </p:grpSp>
      <p:sp>
        <p:nvSpPr>
          <p:cNvPr name="Freeform 22" id="22"/>
          <p:cNvSpPr/>
          <p:nvPr/>
        </p:nvSpPr>
        <p:spPr>
          <a:xfrm flipH="false" flipV="false" rot="0">
            <a:off x="12148074" y="6359995"/>
            <a:ext cx="1004586" cy="1004586"/>
          </a:xfrm>
          <a:custGeom>
            <a:avLst/>
            <a:gdLst/>
            <a:ahLst/>
            <a:cxnLst/>
            <a:rect r="r" b="b" t="t" l="l"/>
            <a:pathLst>
              <a:path h="1004586" w="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251249" y="6463171"/>
            <a:ext cx="798234" cy="7982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639"/>
                </a:lnSpc>
              </a:pPr>
              <a:r>
                <a:rPr lang="en-US" sz="2599">
                  <a:solidFill>
                    <a:srgbClr val="01003B"/>
                  </a:solidFill>
                  <a:latin typeface="IBM Plex Sans Bold"/>
                </a:rPr>
                <a:t>6</a:t>
              </a:r>
            </a:p>
          </p:txBody>
        </p:sp>
      </p:grpSp>
      <p:sp>
        <p:nvSpPr>
          <p:cNvPr name="TextBox 26" id="26"/>
          <p:cNvSpPr txBox="true"/>
          <p:nvPr/>
        </p:nvSpPr>
        <p:spPr>
          <a:xfrm rot="0">
            <a:off x="1366405" y="4785202"/>
            <a:ext cx="3732142"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Agenda</a:t>
            </a:r>
          </a:p>
        </p:txBody>
      </p:sp>
      <p:sp>
        <p:nvSpPr>
          <p:cNvPr name="TextBox 27" id="27"/>
          <p:cNvSpPr txBox="true"/>
          <p:nvPr/>
        </p:nvSpPr>
        <p:spPr>
          <a:xfrm rot="0">
            <a:off x="8042795" y="3488545"/>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INTRODUCTION</a:t>
            </a:r>
          </a:p>
        </p:txBody>
      </p:sp>
      <p:sp>
        <p:nvSpPr>
          <p:cNvPr name="TextBox 28" id="28"/>
          <p:cNvSpPr txBox="true"/>
          <p:nvPr/>
        </p:nvSpPr>
        <p:spPr>
          <a:xfrm rot="0">
            <a:off x="8042795" y="5079849"/>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OBJECTIVE</a:t>
            </a:r>
          </a:p>
        </p:txBody>
      </p:sp>
      <p:sp>
        <p:nvSpPr>
          <p:cNvPr name="TextBox 29" id="29"/>
          <p:cNvSpPr txBox="true"/>
          <p:nvPr/>
        </p:nvSpPr>
        <p:spPr>
          <a:xfrm rot="0">
            <a:off x="13696947" y="3278995"/>
            <a:ext cx="356235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DATASET AND CODE EXECUTION</a:t>
            </a:r>
          </a:p>
        </p:txBody>
      </p:sp>
      <p:sp>
        <p:nvSpPr>
          <p:cNvPr name="TextBox 30" id="30"/>
          <p:cNvSpPr txBox="true"/>
          <p:nvPr/>
        </p:nvSpPr>
        <p:spPr>
          <a:xfrm rot="0">
            <a:off x="13696947" y="4844264"/>
            <a:ext cx="3562353" cy="8248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CHALLENGES AND LIMITATIONS</a:t>
            </a:r>
          </a:p>
        </p:txBody>
      </p:sp>
      <p:sp>
        <p:nvSpPr>
          <p:cNvPr name="TextBox 31" id="31"/>
          <p:cNvSpPr txBox="true"/>
          <p:nvPr/>
        </p:nvSpPr>
        <p:spPr>
          <a:xfrm rot="0">
            <a:off x="13696947" y="6619083"/>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CONCLUSION</a:t>
            </a:r>
          </a:p>
        </p:txBody>
      </p:sp>
      <p:sp>
        <p:nvSpPr>
          <p:cNvPr name="TextBox 32" id="32"/>
          <p:cNvSpPr txBox="true"/>
          <p:nvPr/>
        </p:nvSpPr>
        <p:spPr>
          <a:xfrm rot="0">
            <a:off x="8042114" y="6693378"/>
            <a:ext cx="3562353" cy="405765"/>
          </a:xfrm>
          <a:prstGeom prst="rect">
            <a:avLst/>
          </a:prstGeom>
        </p:spPr>
        <p:txBody>
          <a:bodyPr anchor="t" rtlCol="false" tIns="0" lIns="0" bIns="0" rIns="0">
            <a:spAutoFit/>
          </a:bodyPr>
          <a:lstStyle/>
          <a:p>
            <a:pPr>
              <a:lnSpc>
                <a:spcPts val="3359"/>
              </a:lnSpc>
            </a:pPr>
            <a:r>
              <a:rPr lang="en-US" sz="2400">
                <a:solidFill>
                  <a:srgbClr val="01003B"/>
                </a:solidFill>
                <a:latin typeface="IBM Plex Sans"/>
              </a:rPr>
              <a:t>PROPOSED SOLUTION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81684" y="2166345"/>
            <a:ext cx="10148426" cy="10148426"/>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30604" t="0" r="-19489" b="0"/>
              </a:stretch>
            </a:blipFill>
          </p:spPr>
        </p:sp>
      </p:grpSp>
      <p:sp>
        <p:nvSpPr>
          <p:cNvPr name="TextBox 4" id="4"/>
          <p:cNvSpPr txBox="true"/>
          <p:nvPr/>
        </p:nvSpPr>
        <p:spPr>
          <a:xfrm rot="0">
            <a:off x="9105900" y="2642159"/>
            <a:ext cx="9144000"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I N T R O D U C T I O N</a:t>
            </a:r>
          </a:p>
        </p:txBody>
      </p:sp>
      <p:sp>
        <p:nvSpPr>
          <p:cNvPr name="TextBox 5" id="5"/>
          <p:cNvSpPr txBox="true"/>
          <p:nvPr/>
        </p:nvSpPr>
        <p:spPr>
          <a:xfrm rot="0">
            <a:off x="9105900" y="4886733"/>
            <a:ext cx="7475442" cy="481330"/>
          </a:xfrm>
          <a:prstGeom prst="rect">
            <a:avLst/>
          </a:prstGeom>
        </p:spPr>
        <p:txBody>
          <a:bodyPr anchor="t" rtlCol="false" tIns="0" lIns="0" bIns="0" rIns="0">
            <a:spAutoFit/>
          </a:bodyPr>
          <a:lstStyle/>
          <a:p>
            <a:pPr algn="l">
              <a:lnSpc>
                <a:spcPts val="3920"/>
              </a:lnSpc>
            </a:pPr>
          </a:p>
        </p:txBody>
      </p:sp>
      <p:sp>
        <p:nvSpPr>
          <p:cNvPr name="TextBox 6" id="6"/>
          <p:cNvSpPr txBox="true"/>
          <p:nvPr/>
        </p:nvSpPr>
        <p:spPr>
          <a:xfrm rot="0">
            <a:off x="9105900" y="4309745"/>
            <a:ext cx="8562942" cy="4939030"/>
          </a:xfrm>
          <a:prstGeom prst="rect">
            <a:avLst/>
          </a:prstGeom>
        </p:spPr>
        <p:txBody>
          <a:bodyPr anchor="t" rtlCol="false" tIns="0" lIns="0" bIns="0" rIns="0">
            <a:spAutoFit/>
          </a:bodyPr>
          <a:lstStyle/>
          <a:p>
            <a:pPr algn="ctr">
              <a:lnSpc>
                <a:spcPts val="3919"/>
              </a:lnSpc>
              <a:spcBef>
                <a:spcPct val="0"/>
              </a:spcBef>
            </a:pPr>
            <a:r>
              <a:rPr lang="en-US" sz="2799">
                <a:solidFill>
                  <a:srgbClr val="01003B"/>
                </a:solidFill>
                <a:latin typeface="IBM Plex Sans"/>
              </a:rPr>
              <a:t>In 2019, drowsy driving accounted for approximately 697 fatalities and a staggering 33,000 injuries in the United States alone, underscoring the urgent need for effective solutions to combat this pressing road safety issue (NHTSA, 2019). Drowsy driving incidents are most prevalent during late-night and early-morning hours, posing a significant risk to drivers and passengers alike. Younger drivers under the age of 25 and commercial truck drivers are particularly vulnerable to drowsiness-related accidents.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098840" y="3023628"/>
            <a:ext cx="3989911" cy="1630715"/>
            <a:chOff x="0" y="0"/>
            <a:chExt cx="1050841" cy="429489"/>
          </a:xfrm>
        </p:grpSpPr>
        <p:sp>
          <p:nvSpPr>
            <p:cNvPr name="Freeform 4" id="4"/>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F8F8F8"/>
                  </a:solidFill>
                  <a:latin typeface="Be Vietnam Ultra-Bold"/>
                </a:rPr>
                <a:t>Safety Enhancement</a:t>
              </a:r>
            </a:p>
          </p:txBody>
        </p:sp>
      </p:grpSp>
      <p:sp>
        <p:nvSpPr>
          <p:cNvPr name="Freeform 6" id="6"/>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3738563"/>
            <a:ext cx="6165111"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Objectives</a:t>
            </a:r>
          </a:p>
        </p:txBody>
      </p:sp>
      <p:sp>
        <p:nvSpPr>
          <p:cNvPr name="TextBox 8" id="8"/>
          <p:cNvSpPr txBox="true"/>
          <p:nvPr/>
        </p:nvSpPr>
        <p:spPr>
          <a:xfrm rot="0">
            <a:off x="1028700" y="5148170"/>
            <a:ext cx="5595025" cy="481330"/>
          </a:xfrm>
          <a:prstGeom prst="rect">
            <a:avLst/>
          </a:prstGeom>
        </p:spPr>
        <p:txBody>
          <a:bodyPr anchor="t" rtlCol="false" tIns="0" lIns="0" bIns="0" rIns="0">
            <a:spAutoFit/>
          </a:bodyPr>
          <a:lstStyle/>
          <a:p>
            <a:pPr algn="l">
              <a:lnSpc>
                <a:spcPts val="3920"/>
              </a:lnSpc>
            </a:pPr>
            <a:r>
              <a:rPr lang="en-US" sz="2800">
                <a:solidFill>
                  <a:srgbClr val="F8F8F8"/>
                </a:solidFill>
                <a:latin typeface="IBM Plex Sans"/>
              </a:rPr>
              <a:t>G O A L   O F   O U R   P R O J E C T</a:t>
            </a:r>
            <a:r>
              <a:rPr lang="en-US" sz="2800" u="none">
                <a:solidFill>
                  <a:srgbClr val="F8F8F8"/>
                </a:solidFill>
                <a:latin typeface="IBM Plex Sans"/>
              </a:rPr>
              <a:t> </a:t>
            </a:r>
          </a:p>
        </p:txBody>
      </p:sp>
      <p:sp>
        <p:nvSpPr>
          <p:cNvPr name="TextBox 9" id="9"/>
          <p:cNvSpPr txBox="true"/>
          <p:nvPr/>
        </p:nvSpPr>
        <p:spPr>
          <a:xfrm rot="0">
            <a:off x="12430613" y="2667624"/>
            <a:ext cx="5341898" cy="25012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 Emphasize the paramount importance of drowsiness detection in improving safety, preventing accidents, and saving lives in various domains, including transportation and critical work environments.</a:t>
            </a:r>
          </a:p>
        </p:txBody>
      </p:sp>
      <p:grpSp>
        <p:nvGrpSpPr>
          <p:cNvPr name="Group 10" id="10"/>
          <p:cNvGrpSpPr/>
          <p:nvPr/>
        </p:nvGrpSpPr>
        <p:grpSpPr>
          <a:xfrm rot="0">
            <a:off x="7916999" y="6201000"/>
            <a:ext cx="4171752" cy="1630715"/>
            <a:chOff x="0" y="0"/>
            <a:chExt cx="1098733" cy="429489"/>
          </a:xfrm>
        </p:grpSpPr>
        <p:sp>
          <p:nvSpPr>
            <p:cNvPr name="Freeform 11" id="11"/>
            <p:cNvSpPr/>
            <p:nvPr/>
          </p:nvSpPr>
          <p:spPr>
            <a:xfrm flipH="false" flipV="false" rot="0">
              <a:off x="0" y="0"/>
              <a:ext cx="1098733" cy="429489"/>
            </a:xfrm>
            <a:custGeom>
              <a:avLst/>
              <a:gdLst/>
              <a:ahLst/>
              <a:cxnLst/>
              <a:rect r="r" b="b" t="t" l="l"/>
              <a:pathLst>
                <a:path h="429489" w="1098733">
                  <a:moveTo>
                    <a:pt x="74232" y="0"/>
                  </a:moveTo>
                  <a:lnTo>
                    <a:pt x="1024501" y="0"/>
                  </a:lnTo>
                  <a:cubicBezTo>
                    <a:pt x="1044189" y="0"/>
                    <a:pt x="1063070" y="7821"/>
                    <a:pt x="1076991" y="21742"/>
                  </a:cubicBezTo>
                  <a:cubicBezTo>
                    <a:pt x="1090912" y="35663"/>
                    <a:pt x="1098733" y="54544"/>
                    <a:pt x="1098733" y="74232"/>
                  </a:cubicBezTo>
                  <a:lnTo>
                    <a:pt x="1098733" y="355257"/>
                  </a:lnTo>
                  <a:cubicBezTo>
                    <a:pt x="1098733" y="374944"/>
                    <a:pt x="1090912" y="393826"/>
                    <a:pt x="1076991" y="407747"/>
                  </a:cubicBezTo>
                  <a:cubicBezTo>
                    <a:pt x="1063070" y="421668"/>
                    <a:pt x="1044189" y="429489"/>
                    <a:pt x="1024501" y="429489"/>
                  </a:cubicBezTo>
                  <a:lnTo>
                    <a:pt x="74232" y="429489"/>
                  </a:lnTo>
                  <a:cubicBezTo>
                    <a:pt x="54544" y="429489"/>
                    <a:pt x="35663" y="421668"/>
                    <a:pt x="21742" y="407747"/>
                  </a:cubicBezTo>
                  <a:cubicBezTo>
                    <a:pt x="7821" y="393826"/>
                    <a:pt x="0" y="374944"/>
                    <a:pt x="0" y="355257"/>
                  </a:cubicBezTo>
                  <a:lnTo>
                    <a:pt x="0" y="74232"/>
                  </a:lnTo>
                  <a:cubicBezTo>
                    <a:pt x="0" y="54544"/>
                    <a:pt x="7821" y="35663"/>
                    <a:pt x="21742" y="21742"/>
                  </a:cubicBezTo>
                  <a:cubicBezTo>
                    <a:pt x="35663" y="7821"/>
                    <a:pt x="54544" y="0"/>
                    <a:pt x="74232" y="0"/>
                  </a:cubicBezTo>
                  <a:close/>
                </a:path>
              </a:pathLst>
            </a:custGeom>
            <a:solidFill>
              <a:srgbClr val="FF007E"/>
            </a:solidFill>
          </p:spPr>
        </p:sp>
        <p:sp>
          <p:nvSpPr>
            <p:cNvPr name="TextBox 12" id="12"/>
            <p:cNvSpPr txBox="true"/>
            <p:nvPr/>
          </p:nvSpPr>
          <p:spPr>
            <a:xfrm>
              <a:off x="0" y="-76200"/>
              <a:ext cx="812800" cy="889000"/>
            </a:xfrm>
            <a:prstGeom prst="rect">
              <a:avLst/>
            </a:prstGeom>
          </p:spPr>
          <p:txBody>
            <a:bodyPr anchor="ctr" rtlCol="false" tIns="50800" lIns="50800" bIns="50800" rIns="50800"/>
            <a:lstStyle/>
            <a:p>
              <a:pPr algn="ctr">
                <a:lnSpc>
                  <a:spcPts val="5599"/>
                </a:lnSpc>
              </a:pPr>
              <a:r>
                <a:rPr lang="en-US" sz="3999">
                  <a:solidFill>
                    <a:srgbClr val="F8F8F8"/>
                  </a:solidFill>
                  <a:latin typeface="Be Vietnam Ultra-Bold"/>
                </a:rPr>
                <a:t>Practical Implementation</a:t>
              </a:r>
            </a:p>
          </p:txBody>
        </p:sp>
      </p:grpSp>
      <p:sp>
        <p:nvSpPr>
          <p:cNvPr name="TextBox 13" id="13"/>
          <p:cNvSpPr txBox="true"/>
          <p:nvPr/>
        </p:nvSpPr>
        <p:spPr>
          <a:xfrm rot="0">
            <a:off x="12430613" y="5762850"/>
            <a:ext cx="5341898" cy="2501265"/>
          </a:xfrm>
          <a:prstGeom prst="rect">
            <a:avLst/>
          </a:prstGeom>
        </p:spPr>
        <p:txBody>
          <a:bodyPr anchor="t" rtlCol="false" tIns="0" lIns="0" bIns="0" rIns="0">
            <a:spAutoFit/>
          </a:bodyPr>
          <a:lstStyle/>
          <a:p>
            <a:pPr>
              <a:lnSpc>
                <a:spcPts val="3359"/>
              </a:lnSpc>
            </a:pPr>
            <a:r>
              <a:rPr lang="en-US" sz="2400">
                <a:solidFill>
                  <a:srgbClr val="F8F8F8"/>
                </a:solidFill>
                <a:latin typeface="IBM Plex Sans"/>
              </a:rPr>
              <a:t>Provide insights into how drowsiness detection technology can be practically implemented in different contexts, enabling the audience to grasp its feasibility and potential for real-world use.</a:t>
            </a:r>
          </a:p>
        </p:txBody>
      </p:sp>
      <p:sp>
        <p:nvSpPr>
          <p:cNvPr name="Freeform 14" id="1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28700" y="1028700"/>
            <a:ext cx="3903162" cy="489363"/>
            <a:chOff x="0" y="0"/>
            <a:chExt cx="5204217" cy="652485"/>
          </a:xfrm>
        </p:grpSpPr>
        <p:sp>
          <p:nvSpPr>
            <p:cNvPr name="TextBox 16" id="16"/>
            <p:cNvSpPr txBox="true"/>
            <p:nvPr/>
          </p:nvSpPr>
          <p:spPr>
            <a:xfrm rot="0">
              <a:off x="877820" y="65132"/>
              <a:ext cx="4326396" cy="484121"/>
            </a:xfrm>
            <a:prstGeom prst="rect">
              <a:avLst/>
            </a:prstGeom>
          </p:spPr>
          <p:txBody>
            <a:bodyPr anchor="t" rtlCol="false" tIns="0" lIns="0" bIns="0" rIns="0">
              <a:spAutoFit/>
            </a:bodyPr>
            <a:lstStyle/>
            <a:p>
              <a:pPr>
                <a:lnSpc>
                  <a:spcPts val="3081"/>
                </a:lnSpc>
                <a:spcBef>
                  <a:spcPct val="0"/>
                </a:spcBef>
              </a:pPr>
              <a:r>
                <a:rPr lang="en-US" sz="2201">
                  <a:solidFill>
                    <a:srgbClr val="F8F8F8"/>
                  </a:solidFill>
                  <a:latin typeface="IBM Plex Sans Bold"/>
                </a:rPr>
                <a:t>Add Company Name</a:t>
              </a:r>
            </a:p>
          </p:txBody>
        </p:sp>
        <p:sp>
          <p:nvSpPr>
            <p:cNvPr name="Freeform 17" id="17"/>
            <p:cNvSpPr/>
            <p:nvPr/>
          </p:nvSpPr>
          <p:spPr>
            <a:xfrm flipH="false" flipV="false" rot="0">
              <a:off x="0" y="0"/>
              <a:ext cx="633503" cy="652485"/>
            </a:xfrm>
            <a:custGeom>
              <a:avLst/>
              <a:gdLst/>
              <a:ahLst/>
              <a:cxnLst/>
              <a:rect r="r" b="b" t="t" l="l"/>
              <a:pathLst>
                <a:path h="652485" w="633503">
                  <a:moveTo>
                    <a:pt x="0" y="0"/>
                  </a:moveTo>
                  <a:lnTo>
                    <a:pt x="633503" y="0"/>
                  </a:lnTo>
                  <a:lnTo>
                    <a:pt x="633503" y="652485"/>
                  </a:lnTo>
                  <a:lnTo>
                    <a:pt x="0" y="652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46934" y="3783509"/>
            <a:ext cx="10168536" cy="66922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1003B"/>
                </a:solidFill>
                <a:latin typeface="IBM Plex Sans"/>
              </a:rPr>
              <a:t>We propose a comp</a:t>
            </a:r>
            <a:r>
              <a:rPr lang="en-US" sz="2400" u="none">
                <a:solidFill>
                  <a:srgbClr val="01003B"/>
                </a:solidFill>
                <a:latin typeface="IBM Plex Sans"/>
              </a:rPr>
              <a:t>rehensive solution for drowsiness detection leveraging the power of Machine Learning (ML) and Deep Learning (DL).</a:t>
            </a:r>
          </a:p>
          <a:p>
            <a:pPr marL="518160" indent="-259080" lvl="1">
              <a:lnSpc>
                <a:spcPts val="3359"/>
              </a:lnSpc>
              <a:buFont typeface="Arial"/>
              <a:buChar char="•"/>
            </a:pPr>
            <a:r>
              <a:rPr lang="en-US" sz="2400" u="none">
                <a:solidFill>
                  <a:srgbClr val="01003B"/>
                </a:solidFill>
                <a:latin typeface="IBM Plex Sans"/>
              </a:rPr>
              <a:t>This high-level approach represents a significant advancement in drowsiness detection technology.</a:t>
            </a:r>
          </a:p>
          <a:p>
            <a:pPr marL="518160" indent="-259080" lvl="1">
              <a:lnSpc>
                <a:spcPts val="3359"/>
              </a:lnSpc>
              <a:buFont typeface="Arial"/>
              <a:buChar char="•"/>
            </a:pPr>
            <a:r>
              <a:rPr lang="en-US" sz="2400" u="none">
                <a:solidFill>
                  <a:srgbClr val="01003B"/>
                </a:solidFill>
                <a:latin typeface="IBM Plex Sans"/>
              </a:rPr>
              <a:t>ML/DL techniques enable the creation of sophisticated models like LSTM which can enhances drowsiness detection by modeling and capturing temporal patterns in data, particularly valuable in real-time applications for recognizing subtle indicators of drowsiness. that can learn and adapt from data, making them highly effective for complex tasks like drowsiness detection.</a:t>
            </a:r>
          </a:p>
          <a:p>
            <a:pPr marL="518160" indent="-259080" lvl="1">
              <a:lnSpc>
                <a:spcPts val="3359"/>
              </a:lnSpc>
              <a:buFont typeface="Arial"/>
              <a:buChar char="•"/>
            </a:pPr>
            <a:r>
              <a:rPr lang="en-US" sz="2400" u="none">
                <a:solidFill>
                  <a:srgbClr val="01003B"/>
                </a:solidFill>
                <a:latin typeface="IBM Plex Sans"/>
              </a:rPr>
              <a:t>These models have the ability to process large amounts of data, identify subtle patterns, and make real-time decisions with high accuracy.</a:t>
            </a:r>
          </a:p>
          <a:p>
            <a:pPr>
              <a:lnSpc>
                <a:spcPts val="3359"/>
              </a:lnSpc>
            </a:pPr>
          </a:p>
          <a:p>
            <a:pPr>
              <a:lnSpc>
                <a:spcPts val="3359"/>
              </a:lnSpc>
            </a:pPr>
          </a:p>
        </p:txBody>
      </p:sp>
      <p:sp>
        <p:nvSpPr>
          <p:cNvPr name="TextBox 4" id="4"/>
          <p:cNvSpPr txBox="true"/>
          <p:nvPr/>
        </p:nvSpPr>
        <p:spPr>
          <a:xfrm rot="0">
            <a:off x="866775" y="981075"/>
            <a:ext cx="10387445" cy="2143125"/>
          </a:xfrm>
          <a:prstGeom prst="rect">
            <a:avLst/>
          </a:prstGeom>
        </p:spPr>
        <p:txBody>
          <a:bodyPr anchor="t" rtlCol="false" tIns="0" lIns="0" bIns="0" rIns="0">
            <a:spAutoFit/>
          </a:bodyPr>
          <a:lstStyle/>
          <a:p>
            <a:pPr algn="ctr">
              <a:lnSpc>
                <a:spcPts val="8400"/>
              </a:lnSpc>
            </a:pPr>
            <a:r>
              <a:rPr lang="en-US" sz="7000">
                <a:solidFill>
                  <a:srgbClr val="01003B"/>
                </a:solidFill>
                <a:latin typeface="Be Vietnam Ultra-Bold"/>
              </a:rPr>
              <a:t>P R O P O S E D </a:t>
            </a:r>
          </a:p>
          <a:p>
            <a:pPr algn="ctr">
              <a:lnSpc>
                <a:spcPts val="8400"/>
              </a:lnSpc>
            </a:pPr>
            <a:r>
              <a:rPr lang="en-US" sz="7000">
                <a:solidFill>
                  <a:srgbClr val="01003B"/>
                </a:solidFill>
                <a:latin typeface="Be Vietnam Ultra-Bold"/>
              </a:rPr>
              <a:t> S O L U T I O 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6859" y="841022"/>
            <a:ext cx="12283786" cy="3209925"/>
          </a:xfrm>
          <a:prstGeom prst="rect">
            <a:avLst/>
          </a:prstGeom>
        </p:spPr>
        <p:txBody>
          <a:bodyPr anchor="t" rtlCol="false" tIns="0" lIns="0" bIns="0" rIns="0">
            <a:spAutoFit/>
          </a:bodyPr>
          <a:lstStyle/>
          <a:p>
            <a:pPr algn="ctr">
              <a:lnSpc>
                <a:spcPts val="8400"/>
              </a:lnSpc>
            </a:pPr>
            <a:r>
              <a:rPr lang="en-US" sz="7000">
                <a:solidFill>
                  <a:srgbClr val="01003B"/>
                </a:solidFill>
                <a:latin typeface="Be Vietnam Ultra-Bold"/>
              </a:rPr>
              <a:t>H O W  W E  O V E R C O M E  </a:t>
            </a:r>
          </a:p>
          <a:p>
            <a:pPr algn="ctr">
              <a:lnSpc>
                <a:spcPts val="8400"/>
              </a:lnSpc>
            </a:pPr>
            <a:r>
              <a:rPr lang="en-US" sz="7000">
                <a:solidFill>
                  <a:srgbClr val="01003B"/>
                </a:solidFill>
                <a:latin typeface="Be Vietnam Ultra-Bold"/>
              </a:rPr>
              <a:t>E X I S T I N G  </a:t>
            </a:r>
          </a:p>
          <a:p>
            <a:pPr algn="ctr">
              <a:lnSpc>
                <a:spcPts val="8400"/>
              </a:lnSpc>
            </a:pPr>
            <a:r>
              <a:rPr lang="en-US" sz="7000">
                <a:solidFill>
                  <a:srgbClr val="01003B"/>
                </a:solidFill>
                <a:latin typeface="Be Vietnam Ultra-Bold"/>
              </a:rPr>
              <a:t>L I M I T A T I O N S ?</a:t>
            </a:r>
          </a:p>
        </p:txBody>
      </p:sp>
      <p:sp>
        <p:nvSpPr>
          <p:cNvPr name="TextBox 4" id="4"/>
          <p:cNvSpPr txBox="true"/>
          <p:nvPr/>
        </p:nvSpPr>
        <p:spPr>
          <a:xfrm rot="0">
            <a:off x="1711865" y="4626710"/>
            <a:ext cx="8454036" cy="45967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1003B"/>
                </a:solidFill>
                <a:latin typeface="IBM Plex Sans"/>
              </a:rPr>
              <a:t>Existing drowsiness detection methods often rely on rule-based or threshold-based approaches, which can be limited in their adaptability and accuracy.</a:t>
            </a:r>
          </a:p>
          <a:p>
            <a:pPr>
              <a:lnSpc>
                <a:spcPts val="3359"/>
              </a:lnSpc>
            </a:pPr>
          </a:p>
          <a:p>
            <a:pPr marL="518160" indent="-259080" lvl="1">
              <a:lnSpc>
                <a:spcPts val="3359"/>
              </a:lnSpc>
              <a:buFont typeface="Arial"/>
              <a:buChar char="•"/>
            </a:pPr>
            <a:r>
              <a:rPr lang="en-US" sz="2400">
                <a:solidFill>
                  <a:srgbClr val="01003B"/>
                </a:solidFill>
                <a:latin typeface="IBM Plex Sans"/>
              </a:rPr>
              <a:t>ML/DL-based systems, on the other hand, can learn from diverse datasets, adapting to individual variations and changing conditions.</a:t>
            </a:r>
          </a:p>
          <a:p>
            <a:pPr>
              <a:lnSpc>
                <a:spcPts val="3359"/>
              </a:lnSpc>
            </a:pPr>
          </a:p>
          <a:p>
            <a:pPr marL="518160" indent="-259080" lvl="1">
              <a:lnSpc>
                <a:spcPts val="3359"/>
              </a:lnSpc>
              <a:buFont typeface="Arial"/>
              <a:buChar char="•"/>
            </a:pPr>
            <a:r>
              <a:rPr lang="en-US" sz="2400">
                <a:solidFill>
                  <a:srgbClr val="01003B"/>
                </a:solidFill>
                <a:latin typeface="IBM Plex Sans"/>
              </a:rPr>
              <a:t>They excel at capturing nuanced patterns and can differentiate between different states of drowsiness, significantly reducing false alarms and missed detections.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500464" y="3311503"/>
            <a:ext cx="7771723" cy="5149194"/>
          </a:xfrm>
          <a:custGeom>
            <a:avLst/>
            <a:gdLst/>
            <a:ahLst/>
            <a:cxnLst/>
            <a:rect r="r" b="b" t="t" l="l"/>
            <a:pathLst>
              <a:path h="5149194" w="7771723">
                <a:moveTo>
                  <a:pt x="0" y="0"/>
                </a:moveTo>
                <a:lnTo>
                  <a:pt x="7771723" y="0"/>
                </a:lnTo>
                <a:lnTo>
                  <a:pt x="7771723" y="5149193"/>
                </a:lnTo>
                <a:lnTo>
                  <a:pt x="0" y="5149193"/>
                </a:lnTo>
                <a:lnTo>
                  <a:pt x="0" y="0"/>
                </a:lnTo>
                <a:close/>
              </a:path>
            </a:pathLst>
          </a:custGeom>
          <a:blipFill>
            <a:blip r:embed="rId2"/>
            <a:stretch>
              <a:fillRect l="-5477" t="-5278" r="-5477" b="0"/>
            </a:stretch>
          </a:blipFill>
        </p:spPr>
      </p:sp>
      <p:sp>
        <p:nvSpPr>
          <p:cNvPr name="Freeform 3" id="3"/>
          <p:cNvSpPr/>
          <p:nvPr/>
        </p:nvSpPr>
        <p:spPr>
          <a:xfrm flipH="false" flipV="false" rot="0">
            <a:off x="9694154" y="3311503"/>
            <a:ext cx="7565146" cy="5149194"/>
          </a:xfrm>
          <a:custGeom>
            <a:avLst/>
            <a:gdLst/>
            <a:ahLst/>
            <a:cxnLst/>
            <a:rect r="r" b="b" t="t" l="l"/>
            <a:pathLst>
              <a:path h="5149194" w="7565146">
                <a:moveTo>
                  <a:pt x="0" y="0"/>
                </a:moveTo>
                <a:lnTo>
                  <a:pt x="7565146" y="0"/>
                </a:lnTo>
                <a:lnTo>
                  <a:pt x="7565146" y="5149193"/>
                </a:lnTo>
                <a:lnTo>
                  <a:pt x="0" y="5149193"/>
                </a:lnTo>
                <a:lnTo>
                  <a:pt x="0" y="0"/>
                </a:lnTo>
                <a:close/>
              </a:path>
            </a:pathLst>
          </a:custGeom>
          <a:blipFill>
            <a:blip r:embed="rId3"/>
            <a:stretch>
              <a:fillRect l="-5150" t="0" r="-10644" b="-19035"/>
            </a:stretch>
          </a:blipFill>
        </p:spPr>
      </p:sp>
      <p:sp>
        <p:nvSpPr>
          <p:cNvPr name="TextBox 4" id="4"/>
          <p:cNvSpPr txBox="true"/>
          <p:nvPr/>
        </p:nvSpPr>
        <p:spPr>
          <a:xfrm rot="0">
            <a:off x="2379518" y="1019175"/>
            <a:ext cx="12283786" cy="1076325"/>
          </a:xfrm>
          <a:prstGeom prst="rect">
            <a:avLst/>
          </a:prstGeom>
        </p:spPr>
        <p:txBody>
          <a:bodyPr anchor="t" rtlCol="false" tIns="0" lIns="0" bIns="0" rIns="0">
            <a:spAutoFit/>
          </a:bodyPr>
          <a:lstStyle/>
          <a:p>
            <a:pPr algn="ctr">
              <a:lnSpc>
                <a:spcPts val="8400"/>
              </a:lnSpc>
            </a:pPr>
            <a:r>
              <a:rPr lang="en-US" sz="7000">
                <a:solidFill>
                  <a:srgbClr val="01003B"/>
                </a:solidFill>
                <a:latin typeface="Be Vietnam Ultra-Bold"/>
              </a:rPr>
              <a:t>DATASET </a:t>
            </a:r>
          </a:p>
        </p:txBody>
      </p:sp>
      <p:sp>
        <p:nvSpPr>
          <p:cNvPr name="TextBox 5" id="5"/>
          <p:cNvSpPr txBox="true"/>
          <p:nvPr/>
        </p:nvSpPr>
        <p:spPr>
          <a:xfrm rot="0">
            <a:off x="1958102" y="9248775"/>
            <a:ext cx="14371796" cy="466725"/>
          </a:xfrm>
          <a:prstGeom prst="rect">
            <a:avLst/>
          </a:prstGeom>
        </p:spPr>
        <p:txBody>
          <a:bodyPr anchor="t" rtlCol="false" tIns="0" lIns="0" bIns="0" rIns="0">
            <a:spAutoFit/>
          </a:bodyPr>
          <a:lstStyle/>
          <a:p>
            <a:pPr algn="ctr">
              <a:lnSpc>
                <a:spcPts val="3600"/>
              </a:lnSpc>
              <a:spcBef>
                <a:spcPct val="0"/>
              </a:spcBef>
            </a:pPr>
            <a:r>
              <a:rPr lang="en-US" sz="3000">
                <a:solidFill>
                  <a:srgbClr val="01003B"/>
                </a:solidFill>
                <a:latin typeface="Be Vietnam Ultra-Bold"/>
              </a:rPr>
              <a:t>https://www.kaggle.com/datasets/dheerajperumandla/drowsiness-dataset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3953" y="2294833"/>
            <a:ext cx="13240094" cy="7333902"/>
          </a:xfrm>
          <a:custGeom>
            <a:avLst/>
            <a:gdLst/>
            <a:ahLst/>
            <a:cxnLst/>
            <a:rect r="r" b="b" t="t" l="l"/>
            <a:pathLst>
              <a:path h="7333902" w="13240094">
                <a:moveTo>
                  <a:pt x="0" y="0"/>
                </a:moveTo>
                <a:lnTo>
                  <a:pt x="13240094" y="0"/>
                </a:lnTo>
                <a:lnTo>
                  <a:pt x="13240094" y="7333902"/>
                </a:lnTo>
                <a:lnTo>
                  <a:pt x="0" y="7333902"/>
                </a:lnTo>
                <a:lnTo>
                  <a:pt x="0" y="0"/>
                </a:lnTo>
                <a:close/>
              </a:path>
            </a:pathLst>
          </a:custGeom>
          <a:blipFill>
            <a:blip r:embed="rId4"/>
            <a:stretch>
              <a:fillRect l="0" t="-595" r="0" b="-954"/>
            </a:stretch>
          </a:blipFill>
        </p:spPr>
      </p:sp>
      <p:sp>
        <p:nvSpPr>
          <p:cNvPr name="TextBox 4" id="4"/>
          <p:cNvSpPr txBox="true"/>
          <p:nvPr/>
        </p:nvSpPr>
        <p:spPr>
          <a:xfrm rot="0">
            <a:off x="2685878" y="841022"/>
            <a:ext cx="12283786" cy="1076325"/>
          </a:xfrm>
          <a:prstGeom prst="rect">
            <a:avLst/>
          </a:prstGeom>
        </p:spPr>
        <p:txBody>
          <a:bodyPr anchor="t" rtlCol="false" tIns="0" lIns="0" bIns="0" rIns="0">
            <a:spAutoFit/>
          </a:bodyPr>
          <a:lstStyle/>
          <a:p>
            <a:pPr algn="ctr">
              <a:lnSpc>
                <a:spcPts val="8400"/>
              </a:lnSpc>
            </a:pPr>
            <a:r>
              <a:rPr lang="en-US" sz="7000">
                <a:solidFill>
                  <a:srgbClr val="01003B"/>
                </a:solidFill>
                <a:latin typeface="Be Vietnam Ultra-Bold"/>
              </a:rPr>
              <a:t> CODE EXECUTION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415644">
            <a:off x="5915240" y="4334647"/>
            <a:ext cx="15465517" cy="5595705"/>
          </a:xfrm>
          <a:custGeom>
            <a:avLst/>
            <a:gdLst/>
            <a:ahLst/>
            <a:cxnLst/>
            <a:rect r="r" b="b" t="t" l="l"/>
            <a:pathLst>
              <a:path h="5595705" w="15465517">
                <a:moveTo>
                  <a:pt x="0" y="0"/>
                </a:moveTo>
                <a:lnTo>
                  <a:pt x="15465517" y="0"/>
                </a:lnTo>
                <a:lnTo>
                  <a:pt x="15465517" y="5595705"/>
                </a:lnTo>
                <a:lnTo>
                  <a:pt x="0" y="5595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625" y="1590033"/>
            <a:ext cx="12283786" cy="2143125"/>
          </a:xfrm>
          <a:prstGeom prst="rect">
            <a:avLst/>
          </a:prstGeom>
        </p:spPr>
        <p:txBody>
          <a:bodyPr anchor="t" rtlCol="false" tIns="0" lIns="0" bIns="0" rIns="0">
            <a:spAutoFit/>
          </a:bodyPr>
          <a:lstStyle/>
          <a:p>
            <a:pPr algn="ctr">
              <a:lnSpc>
                <a:spcPts val="8400"/>
              </a:lnSpc>
            </a:pPr>
            <a:r>
              <a:rPr lang="en-US" sz="7000">
                <a:solidFill>
                  <a:srgbClr val="01003B"/>
                </a:solidFill>
                <a:latin typeface="Be Vietnam Ultra-Bold"/>
              </a:rPr>
              <a:t>P O T E N T I A L  </a:t>
            </a:r>
          </a:p>
          <a:p>
            <a:pPr algn="ctr">
              <a:lnSpc>
                <a:spcPts val="8400"/>
              </a:lnSpc>
            </a:pPr>
            <a:r>
              <a:rPr lang="en-US" sz="7000">
                <a:solidFill>
                  <a:srgbClr val="01003B"/>
                </a:solidFill>
                <a:latin typeface="Be Vietnam Ultra-Bold"/>
              </a:rPr>
              <a:t>I M P A C T  </a:t>
            </a:r>
          </a:p>
        </p:txBody>
      </p:sp>
      <p:sp>
        <p:nvSpPr>
          <p:cNvPr name="TextBox 4" id="4"/>
          <p:cNvSpPr txBox="true"/>
          <p:nvPr/>
        </p:nvSpPr>
        <p:spPr>
          <a:xfrm rot="0">
            <a:off x="968049" y="4407635"/>
            <a:ext cx="9493127" cy="54349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1003B"/>
                </a:solidFill>
                <a:latin typeface="IBM Plex Sans"/>
              </a:rPr>
              <a:t>The adoption of ML/DL for drowsiness detection has the potential to revolutionize safety across various domains:</a:t>
            </a:r>
          </a:p>
          <a:p>
            <a:pPr marL="1554480" indent="-388620" lvl="3">
              <a:lnSpc>
                <a:spcPts val="3359"/>
              </a:lnSpc>
              <a:buFont typeface="Arial"/>
              <a:buChar char="￭"/>
            </a:pPr>
            <a:r>
              <a:rPr lang="en-US" sz="2400">
                <a:solidFill>
                  <a:srgbClr val="01003B"/>
                </a:solidFill>
                <a:latin typeface="IBM Plex Sans"/>
              </a:rPr>
              <a:t>In transportation, it can prevent accidents caused by drowsy driving, saving lives and reducing injuries.</a:t>
            </a:r>
          </a:p>
          <a:p>
            <a:pPr marL="1554480" indent="-388620" lvl="3">
              <a:lnSpc>
                <a:spcPts val="3359"/>
              </a:lnSpc>
              <a:buFont typeface="Arial"/>
              <a:buChar char="￭"/>
            </a:pPr>
            <a:r>
              <a:rPr lang="en-US" sz="2400">
                <a:solidFill>
                  <a:srgbClr val="01003B"/>
                </a:solidFill>
                <a:latin typeface="IBM Plex Sans"/>
              </a:rPr>
              <a:t>In the workplace, it can enhance the safety of employees operating heavy machinery or performing critical tasks.</a:t>
            </a:r>
          </a:p>
          <a:p>
            <a:pPr marL="1554480" indent="-388620" lvl="3">
              <a:lnSpc>
                <a:spcPts val="3359"/>
              </a:lnSpc>
              <a:buFont typeface="Arial"/>
              <a:buChar char="￭"/>
            </a:pPr>
            <a:r>
              <a:rPr lang="en-US" sz="2400">
                <a:solidFill>
                  <a:srgbClr val="01003B"/>
                </a:solidFill>
                <a:latin typeface="IBM Plex Sans"/>
              </a:rPr>
              <a:t>In healthcare, it can ensure the alertness of healthcare professionals, preventing errors and ensuring patient safety.</a:t>
            </a:r>
          </a:p>
          <a:p>
            <a:pPr marL="518160" indent="-259080" lvl="1">
              <a:lnSpc>
                <a:spcPts val="3359"/>
              </a:lnSpc>
              <a:buFont typeface="Arial"/>
              <a:buChar char="•"/>
            </a:pPr>
            <a:r>
              <a:rPr lang="en-US" sz="2400">
                <a:solidFill>
                  <a:srgbClr val="01003B"/>
                </a:solidFill>
                <a:latin typeface="IBM Plex Sans"/>
              </a:rPr>
              <a:t>Beyond safety, this technology can improve overall well-being by reducing fatigue-related stress, enhancing productivity, and promoting healthier lifestyles.</a:t>
            </a:r>
          </a:p>
          <a:p>
            <a:pPr>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DAFwqUltpLk</dc:identifier>
  <dcterms:modified xsi:type="dcterms:W3CDTF">2011-08-01T06:04:30Z</dcterms:modified>
  <cp:revision>1</cp:revision>
  <dc:title>DROWSINESS</dc:title>
</cp:coreProperties>
</file>